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5.svg" ContentType="image/svg+xml"/>
  <Override PartName="/ppt/media/image17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7" r:id="rId3"/>
    <p:sldId id="261" r:id="rId5"/>
    <p:sldId id="262" r:id="rId6"/>
    <p:sldId id="279" r:id="rId7"/>
    <p:sldId id="284" r:id="rId8"/>
    <p:sldId id="285" r:id="rId9"/>
    <p:sldId id="287" r:id="rId10"/>
    <p:sldId id="280" r:id="rId11"/>
    <p:sldId id="263" r:id="rId12"/>
    <p:sldId id="299" r:id="rId13"/>
    <p:sldId id="288" r:id="rId14"/>
    <p:sldId id="309" r:id="rId15"/>
    <p:sldId id="281" r:id="rId16"/>
    <p:sldId id="269" r:id="rId17"/>
    <p:sldId id="282" r:id="rId18"/>
    <p:sldId id="264" r:id="rId19"/>
    <p:sldId id="301" r:id="rId20"/>
    <p:sldId id="302" r:id="rId21"/>
    <p:sldId id="259" r:id="rId22"/>
  </p:sldIdLst>
  <p:sldSz cx="12192000" cy="6858000"/>
  <p:notesSz cx="7103745" cy="10234295"/>
  <p:embeddedFontLst>
    <p:embeddedFont>
      <p:font typeface="汉仪粗简黑简" panose="00020600040101010101" charset="-122"/>
      <p:regular r:id="rId28"/>
    </p:embeddedFont>
    <p:embeddedFont>
      <p:font typeface="汉仪超级战甲简" panose="00020600040101010101" charset="-122"/>
      <p:regular r:id="rId29"/>
    </p:embeddedFont>
    <p:embeddedFont>
      <p:font typeface="等线" panose="02010600030101010101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等线 Light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po ch" initials="Ec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2D6"/>
    <a:srgbClr val="8A5F46"/>
    <a:srgbClr val="3F3F46"/>
    <a:srgbClr val="202020"/>
    <a:srgbClr val="B07A58"/>
    <a:srgbClr val="B2B2B2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8"/>
        <p:guide pos="3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43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tags" Target="../tags/tag24.xml"/><Relationship Id="rId4" Type="http://schemas.openxmlformats.org/officeDocument/2006/relationships/image" Target="../media/image23.png"/><Relationship Id="rId3" Type="http://schemas.openxmlformats.org/officeDocument/2006/relationships/tags" Target="../tags/tag23.xml"/><Relationship Id="rId2" Type="http://schemas.openxmlformats.org/officeDocument/2006/relationships/image" Target="../media/image22.png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31.png"/><Relationship Id="rId7" Type="http://schemas.openxmlformats.org/officeDocument/2006/relationships/tags" Target="../tags/tag2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.png"/><Relationship Id="rId11" Type="http://schemas.openxmlformats.org/officeDocument/2006/relationships/tags" Target="../tags/tag27.xml"/><Relationship Id="rId10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7.png"/><Relationship Id="rId7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tags" Target="../tags/tag30.xml"/><Relationship Id="rId4" Type="http://schemas.openxmlformats.org/officeDocument/2006/relationships/image" Target="../media/image35.png"/><Relationship Id="rId3" Type="http://schemas.openxmlformats.org/officeDocument/2006/relationships/tags" Target="../tags/tag29.xml"/><Relationship Id="rId2" Type="http://schemas.openxmlformats.org/officeDocument/2006/relationships/image" Target="../media/image34.png"/><Relationship Id="rId10" Type="http://schemas.openxmlformats.org/officeDocument/2006/relationships/notesSlide" Target="../notesSlides/notesSlide13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39.png"/><Relationship Id="rId3" Type="http://schemas.openxmlformats.org/officeDocument/2006/relationships/tags" Target="../tags/tag33.xml"/><Relationship Id="rId2" Type="http://schemas.openxmlformats.org/officeDocument/2006/relationships/image" Target="../media/image38.jpe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9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17.sv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6.svg"/><Relationship Id="rId3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8.xml"/><Relationship Id="rId2" Type="http://schemas.openxmlformats.org/officeDocument/2006/relationships/image" Target="../media/image1.png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11.xml"/><Relationship Id="rId4" Type="http://schemas.openxmlformats.org/officeDocument/2006/relationships/image" Target="../media/image4.png"/><Relationship Id="rId3" Type="http://schemas.openxmlformats.org/officeDocument/2006/relationships/tags" Target="../tags/tag10.xml"/><Relationship Id="rId2" Type="http://schemas.openxmlformats.org/officeDocument/2006/relationships/image" Target="../media/image3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png"/><Relationship Id="rId7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openxmlformats.org/officeDocument/2006/relationships/image" Target="../media/image7.png"/><Relationship Id="rId3" Type="http://schemas.openxmlformats.org/officeDocument/2006/relationships/tags" Target="../tags/tag13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7.xml"/><Relationship Id="rId2" Type="http://schemas.openxmlformats.org/officeDocument/2006/relationships/image" Target="../media/image10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image" Target="../media/image18.png"/><Relationship Id="rId7" Type="http://schemas.openxmlformats.org/officeDocument/2006/relationships/tags" Target="../tags/tag1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0.png"/><Relationship Id="rId11" Type="http://schemas.openxmlformats.org/officeDocument/2006/relationships/tags" Target="../tags/tag20.xml"/><Relationship Id="rId10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7" y="1535445"/>
            <a:ext cx="58261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JAVA2 </a:t>
            </a: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项目</a:t>
            </a: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演示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40410" y="2956560"/>
            <a:ext cx="738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This is a web application based on SpringBoot to answer questions about Stack Overflow.</a:t>
            </a:r>
            <a:endParaRPr kumimoji="0" lang="en-US" altLang="zh-CN" sz="1200" b="0" i="0" u="none" strike="noStrike" kern="1200" cap="none" spc="0" normalizeH="0" baseline="0" noProof="0" dirty="0" err="1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 descr="7b0a20202020227461726765744d6f64756c65223a202270726f636573734f6e6c696e65466f6e7473220a7d0a"/>
          <p:cNvSpPr txBox="1"/>
          <p:nvPr>
            <p:custDataLst>
              <p:tags r:id="rId3"/>
            </p:custDataLst>
          </p:nvPr>
        </p:nvSpPr>
        <p:spPr>
          <a:xfrm>
            <a:off x="7353300" y="4163060"/>
            <a:ext cx="4478655" cy="907415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noAutofit/>
          </a:bodyPr>
          <a:p>
            <a:pPr algn="dist">
              <a:defRPr/>
            </a:pPr>
            <a:r>
              <a:rPr lang="en-US" altLang="zh-CN" sz="8000" b="1" dirty="0">
                <a:ln w="76200">
                  <a:solidFill>
                    <a:srgbClr val="3F3F46"/>
                  </a:solidFill>
                </a:ln>
                <a:noFill/>
                <a:effectLst/>
                <a:latin typeface="汉仪粗简黑简" panose="00020600040101010101" charset="-122"/>
                <a:ea typeface="汉仪粗简黑简" panose="00020600040101010101" charset="-122"/>
                <a:sym typeface="汉仪超级战甲简" panose="00020600040101010101" charset="-122"/>
              </a:rPr>
              <a:t>CS209A</a:t>
            </a:r>
            <a:endParaRPr lang="en-US" altLang="zh-CN" sz="8000" b="1" dirty="0">
              <a:ln w="76200">
                <a:solidFill>
                  <a:srgbClr val="3F3F46"/>
                </a:solidFill>
              </a:ln>
              <a:noFill/>
              <a:effectLst/>
              <a:latin typeface="汉仪粗简黑简" panose="00020600040101010101" charset="-122"/>
              <a:ea typeface="汉仪粗简黑简" panose="00020600040101010101" charset="-122"/>
              <a:sym typeface="汉仪超级战甲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77240" y="4626610"/>
            <a:ext cx="1727835" cy="262890"/>
            <a:chOff x="1224" y="7286"/>
            <a:chExt cx="2721" cy="414"/>
          </a:xfrm>
        </p:grpSpPr>
        <p:sp>
          <p:nvSpPr>
            <p:cNvPr id="10" name="燕尾形 9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03605" y="5606415"/>
            <a:ext cx="8995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小组成员：罗皓予、彭佳欣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技术栈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总览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392" y="521289"/>
            <a:ext cx="3968144" cy="25391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880" y="1366520"/>
            <a:ext cx="10918190" cy="3636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后端框架：</a:t>
            </a:r>
            <a:r>
              <a:rPr lang="en-US" altLang="zh-CN" sz="2400"/>
              <a:t>SpringBoot</a:t>
            </a:r>
            <a:r>
              <a:rPr lang="zh-CN" altLang="en-US" sz="2400"/>
              <a:t>（Spring框架：</a:t>
            </a:r>
            <a:r>
              <a:rPr lang="en-US" altLang="zh-CN" sz="2400"/>
              <a:t>Spring MVC;  Web</a:t>
            </a:r>
            <a:r>
              <a:rPr lang="zh-CN" altLang="en-US" sz="2400"/>
              <a:t>开发：</a:t>
            </a:r>
            <a:r>
              <a:rPr lang="en-US" altLang="zh-CN" sz="2400"/>
              <a:t>Tomcat......</a:t>
            </a:r>
            <a:r>
              <a:rPr lang="zh-CN" altLang="en-US" sz="2400"/>
              <a:t>）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数据爬取：Apache HttpClient</a:t>
            </a:r>
            <a:r>
              <a:rPr lang="zh-CN" altLang="en-US" sz="2400"/>
              <a:t>库、</a:t>
            </a:r>
            <a:r>
              <a:rPr lang="en-US" altLang="zh-CN" sz="2400"/>
              <a:t>Jackson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数据持久化：</a:t>
            </a:r>
            <a:r>
              <a:rPr lang="en-US" altLang="zh-CN" sz="2400"/>
              <a:t>Mybatis</a:t>
            </a:r>
            <a:r>
              <a:rPr lang="zh-CN" altLang="en-US" sz="2400"/>
              <a:t>、</a:t>
            </a:r>
            <a:r>
              <a:rPr lang="en-US" altLang="zh-CN" sz="2400"/>
              <a:t>PostgreSQL</a:t>
            </a:r>
            <a:endParaRPr lang="en-US" altLang="zh-CN" sz="2400"/>
          </a:p>
          <a:p>
            <a:endParaRPr lang="zh-CN" altLang="en-US" sz="2400"/>
          </a:p>
          <a:p>
            <a:r>
              <a:rPr lang="en-US" altLang="zh-CN" sz="2400"/>
              <a:t>JavaAPI</a:t>
            </a:r>
            <a:r>
              <a:rPr lang="zh-CN" altLang="en-US" sz="2400"/>
              <a:t>识别：JavaParser</a:t>
            </a:r>
            <a:r>
              <a:rPr lang="zh-CN" altLang="en-US" sz="2400"/>
              <a:t>库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前端框架：</a:t>
            </a:r>
            <a:r>
              <a:rPr lang="en-US" altLang="zh-CN" sz="2400"/>
              <a:t>HTML+CSS+JavaScript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图表库：</a:t>
            </a:r>
            <a:r>
              <a:rPr lang="en-US" altLang="zh-CN" sz="2400"/>
              <a:t>Echarts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9940" y="2146300"/>
            <a:ext cx="4064000" cy="3625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25069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框架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-SpringBoot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030" y="916940"/>
            <a:ext cx="3766820" cy="4208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98345" y="2243455"/>
            <a:ext cx="2483485" cy="4411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985895" y="3342005"/>
            <a:ext cx="2294890" cy="27451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25005" y="5333365"/>
            <a:ext cx="43859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我们还使用了Spring Boot中</a:t>
            </a:r>
            <a:r>
              <a:rPr lang="en-US" altLang="zh-CN" sz="2000">
                <a:solidFill>
                  <a:srgbClr val="C00000"/>
                </a:solidFill>
              </a:rPr>
              <a:t>@</a:t>
            </a:r>
            <a:r>
              <a:rPr lang="zh-CN" altLang="en-US" sz="2000">
                <a:solidFill>
                  <a:srgbClr val="C00000"/>
                </a:solidFill>
              </a:rPr>
              <a:t>RestController</a:t>
            </a:r>
            <a:r>
              <a:rPr lang="zh-CN" altLang="en-US" sz="2000">
                <a:solidFill>
                  <a:schemeClr val="tx1"/>
                </a:solidFill>
              </a:rPr>
              <a:t>注解</a:t>
            </a:r>
            <a:r>
              <a:rPr lang="zh-CN" altLang="en-US" sz="2000"/>
              <a:t>，通过它，我们创建了一些API接口，提供了RESTful风格的Web服务。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5795010" y="1342390"/>
            <a:ext cx="6096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数据访问层</a:t>
            </a:r>
            <a:r>
              <a:rPr lang="zh-CN" altLang="en-US"/>
              <a:t>（DAO）：创建Mapper接口和XML映射文件，用于执行数据库的CRUD操作和自定义查询。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业务逻辑层</a:t>
            </a:r>
            <a:r>
              <a:rPr lang="zh-CN" altLang="en-US"/>
              <a:t>（Service）：处理业务逻辑，调用数据访问层的方法进行数据的获取和处理。</a:t>
            </a:r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</a:rPr>
              <a:t>控制器层</a:t>
            </a:r>
            <a:r>
              <a:rPr lang="zh-CN" altLang="en-US"/>
              <a:t>（Controller）：定义接口和请求路径，接收前端请求，调用服务层的方法，并返回数据给前端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数据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爬取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392" y="521289"/>
            <a:ext cx="3968144" cy="25391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15" name="Group 32"/>
          <p:cNvGrpSpPr/>
          <p:nvPr/>
        </p:nvGrpSpPr>
        <p:grpSpPr>
          <a:xfrm>
            <a:off x="480" y="1781914"/>
            <a:ext cx="12191521" cy="3885666"/>
            <a:chOff x="359" y="1659836"/>
            <a:chExt cx="9143641" cy="2914250"/>
          </a:xfrm>
        </p:grpSpPr>
        <p:sp>
          <p:nvSpPr>
            <p:cNvPr id="17" name="Freeform: Shape 33"/>
            <p:cNvSpPr/>
            <p:nvPr/>
          </p:nvSpPr>
          <p:spPr bwMode="auto">
            <a:xfrm flipH="1" flipV="1">
              <a:off x="5649774" y="3497190"/>
              <a:ext cx="2155364" cy="1076895"/>
            </a:xfrm>
            <a:custGeom>
              <a:avLst/>
              <a:gdLst>
                <a:gd name="T0" fmla="*/ 2734 w 2734"/>
                <a:gd name="T1" fmla="*/ 1366 h 1366"/>
                <a:gd name="T2" fmla="*/ 2726 w 2734"/>
                <a:gd name="T3" fmla="*/ 1226 h 1366"/>
                <a:gd name="T4" fmla="*/ 2706 w 2734"/>
                <a:gd name="T5" fmla="*/ 1091 h 1366"/>
                <a:gd name="T6" fmla="*/ 2672 w 2734"/>
                <a:gd name="T7" fmla="*/ 959 h 1366"/>
                <a:gd name="T8" fmla="*/ 2626 w 2734"/>
                <a:gd name="T9" fmla="*/ 835 h 1366"/>
                <a:gd name="T10" fmla="*/ 2568 w 2734"/>
                <a:gd name="T11" fmla="*/ 715 h 1366"/>
                <a:gd name="T12" fmla="*/ 2501 w 2734"/>
                <a:gd name="T13" fmla="*/ 601 h 1366"/>
                <a:gd name="T14" fmla="*/ 2423 w 2734"/>
                <a:gd name="T15" fmla="*/ 497 h 1366"/>
                <a:gd name="T16" fmla="*/ 2335 w 2734"/>
                <a:gd name="T17" fmla="*/ 400 h 1366"/>
                <a:gd name="T18" fmla="*/ 2237 w 2734"/>
                <a:gd name="T19" fmla="*/ 312 h 1366"/>
                <a:gd name="T20" fmla="*/ 2131 w 2734"/>
                <a:gd name="T21" fmla="*/ 232 h 1366"/>
                <a:gd name="T22" fmla="*/ 2019 w 2734"/>
                <a:gd name="T23" fmla="*/ 164 h 1366"/>
                <a:gd name="T24" fmla="*/ 1899 w 2734"/>
                <a:gd name="T25" fmla="*/ 106 h 1366"/>
                <a:gd name="T26" fmla="*/ 1774 w 2734"/>
                <a:gd name="T27" fmla="*/ 60 h 1366"/>
                <a:gd name="T28" fmla="*/ 1642 w 2734"/>
                <a:gd name="T29" fmla="*/ 26 h 1366"/>
                <a:gd name="T30" fmla="*/ 1508 w 2734"/>
                <a:gd name="T31" fmla="*/ 6 h 1366"/>
                <a:gd name="T32" fmla="*/ 1368 w 2734"/>
                <a:gd name="T33" fmla="*/ 0 h 1366"/>
                <a:gd name="T34" fmla="*/ 1296 w 2734"/>
                <a:gd name="T35" fmla="*/ 0 h 1366"/>
                <a:gd name="T36" fmla="*/ 1159 w 2734"/>
                <a:gd name="T37" fmla="*/ 14 h 1366"/>
                <a:gd name="T38" fmla="*/ 1025 w 2734"/>
                <a:gd name="T39" fmla="*/ 42 h 1366"/>
                <a:gd name="T40" fmla="*/ 897 w 2734"/>
                <a:gd name="T41" fmla="*/ 82 h 1366"/>
                <a:gd name="T42" fmla="*/ 775 w 2734"/>
                <a:gd name="T43" fmla="*/ 134 h 1366"/>
                <a:gd name="T44" fmla="*/ 659 w 2734"/>
                <a:gd name="T45" fmla="*/ 198 h 1366"/>
                <a:gd name="T46" fmla="*/ 550 w 2734"/>
                <a:gd name="T47" fmla="*/ 272 h 1366"/>
                <a:gd name="T48" fmla="*/ 448 w 2734"/>
                <a:gd name="T49" fmla="*/ 354 h 1366"/>
                <a:gd name="T50" fmla="*/ 356 w 2734"/>
                <a:gd name="T51" fmla="*/ 447 h 1366"/>
                <a:gd name="T52" fmla="*/ 272 w 2734"/>
                <a:gd name="T53" fmla="*/ 547 h 1366"/>
                <a:gd name="T54" fmla="*/ 198 w 2734"/>
                <a:gd name="T55" fmla="*/ 657 h 1366"/>
                <a:gd name="T56" fmla="*/ 136 w 2734"/>
                <a:gd name="T57" fmla="*/ 773 h 1366"/>
                <a:gd name="T58" fmla="*/ 84 w 2734"/>
                <a:gd name="T59" fmla="*/ 897 h 1366"/>
                <a:gd name="T60" fmla="*/ 44 w 2734"/>
                <a:gd name="T61" fmla="*/ 1025 h 1366"/>
                <a:gd name="T62" fmla="*/ 16 w 2734"/>
                <a:gd name="T63" fmla="*/ 1159 h 1366"/>
                <a:gd name="T64" fmla="*/ 2 w 2734"/>
                <a:gd name="T65" fmla="*/ 1296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4" h="1366">
                  <a:moveTo>
                    <a:pt x="2734" y="1366"/>
                  </a:moveTo>
                  <a:lnTo>
                    <a:pt x="2734" y="1366"/>
                  </a:lnTo>
                  <a:lnTo>
                    <a:pt x="2732" y="1296"/>
                  </a:lnTo>
                  <a:lnTo>
                    <a:pt x="2726" y="1226"/>
                  </a:lnTo>
                  <a:lnTo>
                    <a:pt x="2718" y="1159"/>
                  </a:lnTo>
                  <a:lnTo>
                    <a:pt x="2706" y="1091"/>
                  </a:lnTo>
                  <a:lnTo>
                    <a:pt x="2690" y="1025"/>
                  </a:lnTo>
                  <a:lnTo>
                    <a:pt x="2672" y="959"/>
                  </a:lnTo>
                  <a:lnTo>
                    <a:pt x="2650" y="897"/>
                  </a:lnTo>
                  <a:lnTo>
                    <a:pt x="2626" y="835"/>
                  </a:lnTo>
                  <a:lnTo>
                    <a:pt x="2600" y="773"/>
                  </a:lnTo>
                  <a:lnTo>
                    <a:pt x="2568" y="715"/>
                  </a:lnTo>
                  <a:lnTo>
                    <a:pt x="2536" y="657"/>
                  </a:lnTo>
                  <a:lnTo>
                    <a:pt x="2501" y="601"/>
                  </a:lnTo>
                  <a:lnTo>
                    <a:pt x="2463" y="547"/>
                  </a:lnTo>
                  <a:lnTo>
                    <a:pt x="2423" y="497"/>
                  </a:lnTo>
                  <a:lnTo>
                    <a:pt x="2379" y="447"/>
                  </a:lnTo>
                  <a:lnTo>
                    <a:pt x="2335" y="400"/>
                  </a:lnTo>
                  <a:lnTo>
                    <a:pt x="2287" y="354"/>
                  </a:lnTo>
                  <a:lnTo>
                    <a:pt x="2237" y="312"/>
                  </a:lnTo>
                  <a:lnTo>
                    <a:pt x="2185" y="272"/>
                  </a:lnTo>
                  <a:lnTo>
                    <a:pt x="2131" y="232"/>
                  </a:lnTo>
                  <a:lnTo>
                    <a:pt x="2075" y="198"/>
                  </a:lnTo>
                  <a:lnTo>
                    <a:pt x="2019" y="164"/>
                  </a:lnTo>
                  <a:lnTo>
                    <a:pt x="1959" y="134"/>
                  </a:lnTo>
                  <a:lnTo>
                    <a:pt x="1899" y="106"/>
                  </a:lnTo>
                  <a:lnTo>
                    <a:pt x="1838" y="82"/>
                  </a:lnTo>
                  <a:lnTo>
                    <a:pt x="1774" y="60"/>
                  </a:lnTo>
                  <a:lnTo>
                    <a:pt x="1710" y="42"/>
                  </a:lnTo>
                  <a:lnTo>
                    <a:pt x="1642" y="26"/>
                  </a:lnTo>
                  <a:lnTo>
                    <a:pt x="1576" y="14"/>
                  </a:lnTo>
                  <a:lnTo>
                    <a:pt x="1508" y="6"/>
                  </a:lnTo>
                  <a:lnTo>
                    <a:pt x="1438" y="0"/>
                  </a:lnTo>
                  <a:lnTo>
                    <a:pt x="1368" y="0"/>
                  </a:lnTo>
                  <a:lnTo>
                    <a:pt x="1368" y="0"/>
                  </a:lnTo>
                  <a:lnTo>
                    <a:pt x="1296" y="0"/>
                  </a:lnTo>
                  <a:lnTo>
                    <a:pt x="1228" y="6"/>
                  </a:lnTo>
                  <a:lnTo>
                    <a:pt x="1159" y="14"/>
                  </a:lnTo>
                  <a:lnTo>
                    <a:pt x="1093" y="26"/>
                  </a:lnTo>
                  <a:lnTo>
                    <a:pt x="1025" y="42"/>
                  </a:lnTo>
                  <a:lnTo>
                    <a:pt x="961" y="60"/>
                  </a:lnTo>
                  <a:lnTo>
                    <a:pt x="897" y="82"/>
                  </a:lnTo>
                  <a:lnTo>
                    <a:pt x="835" y="106"/>
                  </a:lnTo>
                  <a:lnTo>
                    <a:pt x="775" y="134"/>
                  </a:lnTo>
                  <a:lnTo>
                    <a:pt x="715" y="164"/>
                  </a:lnTo>
                  <a:lnTo>
                    <a:pt x="659" y="198"/>
                  </a:lnTo>
                  <a:lnTo>
                    <a:pt x="603" y="232"/>
                  </a:lnTo>
                  <a:lnTo>
                    <a:pt x="550" y="272"/>
                  </a:lnTo>
                  <a:lnTo>
                    <a:pt x="498" y="312"/>
                  </a:lnTo>
                  <a:lnTo>
                    <a:pt x="448" y="354"/>
                  </a:lnTo>
                  <a:lnTo>
                    <a:pt x="402" y="400"/>
                  </a:lnTo>
                  <a:lnTo>
                    <a:pt x="356" y="447"/>
                  </a:lnTo>
                  <a:lnTo>
                    <a:pt x="312" y="497"/>
                  </a:lnTo>
                  <a:lnTo>
                    <a:pt x="272" y="547"/>
                  </a:lnTo>
                  <a:lnTo>
                    <a:pt x="234" y="601"/>
                  </a:lnTo>
                  <a:lnTo>
                    <a:pt x="198" y="657"/>
                  </a:lnTo>
                  <a:lnTo>
                    <a:pt x="166" y="715"/>
                  </a:lnTo>
                  <a:lnTo>
                    <a:pt x="136" y="773"/>
                  </a:lnTo>
                  <a:lnTo>
                    <a:pt x="108" y="835"/>
                  </a:lnTo>
                  <a:lnTo>
                    <a:pt x="84" y="897"/>
                  </a:lnTo>
                  <a:lnTo>
                    <a:pt x="62" y="959"/>
                  </a:lnTo>
                  <a:lnTo>
                    <a:pt x="44" y="1025"/>
                  </a:lnTo>
                  <a:lnTo>
                    <a:pt x="28" y="1091"/>
                  </a:lnTo>
                  <a:lnTo>
                    <a:pt x="16" y="1159"/>
                  </a:lnTo>
                  <a:lnTo>
                    <a:pt x="8" y="1226"/>
                  </a:lnTo>
                  <a:lnTo>
                    <a:pt x="2" y="1296"/>
                  </a:lnTo>
                  <a:lnTo>
                    <a:pt x="0" y="1366"/>
                  </a:lnTo>
                </a:path>
              </a:pathLst>
            </a:cu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" name="Straight Connector 34"/>
            <p:cNvSpPr/>
            <p:nvPr/>
          </p:nvSpPr>
          <p:spPr bwMode="auto">
            <a:xfrm flipH="1" flipV="1">
              <a:off x="5649774" y="2736730"/>
              <a:ext cx="0" cy="784815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" name="Straight Connector 35"/>
            <p:cNvSpPr/>
            <p:nvPr/>
          </p:nvSpPr>
          <p:spPr bwMode="auto">
            <a:xfrm>
              <a:off x="7805138" y="2716769"/>
              <a:ext cx="0" cy="79106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" name="Freeform: Shape 36"/>
            <p:cNvSpPr/>
            <p:nvPr/>
          </p:nvSpPr>
          <p:spPr bwMode="auto">
            <a:xfrm>
              <a:off x="3494410" y="1659836"/>
              <a:ext cx="2155364" cy="1076895"/>
            </a:xfrm>
            <a:custGeom>
              <a:avLst/>
              <a:gdLst>
                <a:gd name="T0" fmla="*/ 2734 w 2734"/>
                <a:gd name="T1" fmla="*/ 1366 h 1366"/>
                <a:gd name="T2" fmla="*/ 2726 w 2734"/>
                <a:gd name="T3" fmla="*/ 1226 h 1366"/>
                <a:gd name="T4" fmla="*/ 2706 w 2734"/>
                <a:gd name="T5" fmla="*/ 1091 h 1366"/>
                <a:gd name="T6" fmla="*/ 2672 w 2734"/>
                <a:gd name="T7" fmla="*/ 959 h 1366"/>
                <a:gd name="T8" fmla="*/ 2626 w 2734"/>
                <a:gd name="T9" fmla="*/ 835 h 1366"/>
                <a:gd name="T10" fmla="*/ 2568 w 2734"/>
                <a:gd name="T11" fmla="*/ 715 h 1366"/>
                <a:gd name="T12" fmla="*/ 2501 w 2734"/>
                <a:gd name="T13" fmla="*/ 601 h 1366"/>
                <a:gd name="T14" fmla="*/ 2423 w 2734"/>
                <a:gd name="T15" fmla="*/ 497 h 1366"/>
                <a:gd name="T16" fmla="*/ 2335 w 2734"/>
                <a:gd name="T17" fmla="*/ 400 h 1366"/>
                <a:gd name="T18" fmla="*/ 2237 w 2734"/>
                <a:gd name="T19" fmla="*/ 312 h 1366"/>
                <a:gd name="T20" fmla="*/ 2131 w 2734"/>
                <a:gd name="T21" fmla="*/ 232 h 1366"/>
                <a:gd name="T22" fmla="*/ 2019 w 2734"/>
                <a:gd name="T23" fmla="*/ 164 h 1366"/>
                <a:gd name="T24" fmla="*/ 1899 w 2734"/>
                <a:gd name="T25" fmla="*/ 106 h 1366"/>
                <a:gd name="T26" fmla="*/ 1774 w 2734"/>
                <a:gd name="T27" fmla="*/ 60 h 1366"/>
                <a:gd name="T28" fmla="*/ 1642 w 2734"/>
                <a:gd name="T29" fmla="*/ 26 h 1366"/>
                <a:gd name="T30" fmla="*/ 1508 w 2734"/>
                <a:gd name="T31" fmla="*/ 6 h 1366"/>
                <a:gd name="T32" fmla="*/ 1368 w 2734"/>
                <a:gd name="T33" fmla="*/ 0 h 1366"/>
                <a:gd name="T34" fmla="*/ 1296 w 2734"/>
                <a:gd name="T35" fmla="*/ 0 h 1366"/>
                <a:gd name="T36" fmla="*/ 1159 w 2734"/>
                <a:gd name="T37" fmla="*/ 14 h 1366"/>
                <a:gd name="T38" fmla="*/ 1025 w 2734"/>
                <a:gd name="T39" fmla="*/ 42 h 1366"/>
                <a:gd name="T40" fmla="*/ 897 w 2734"/>
                <a:gd name="T41" fmla="*/ 82 h 1366"/>
                <a:gd name="T42" fmla="*/ 775 w 2734"/>
                <a:gd name="T43" fmla="*/ 134 h 1366"/>
                <a:gd name="T44" fmla="*/ 659 w 2734"/>
                <a:gd name="T45" fmla="*/ 198 h 1366"/>
                <a:gd name="T46" fmla="*/ 550 w 2734"/>
                <a:gd name="T47" fmla="*/ 272 h 1366"/>
                <a:gd name="T48" fmla="*/ 448 w 2734"/>
                <a:gd name="T49" fmla="*/ 354 h 1366"/>
                <a:gd name="T50" fmla="*/ 356 w 2734"/>
                <a:gd name="T51" fmla="*/ 447 h 1366"/>
                <a:gd name="T52" fmla="*/ 272 w 2734"/>
                <a:gd name="T53" fmla="*/ 547 h 1366"/>
                <a:gd name="T54" fmla="*/ 198 w 2734"/>
                <a:gd name="T55" fmla="*/ 657 h 1366"/>
                <a:gd name="T56" fmla="*/ 136 w 2734"/>
                <a:gd name="T57" fmla="*/ 773 h 1366"/>
                <a:gd name="T58" fmla="*/ 84 w 2734"/>
                <a:gd name="T59" fmla="*/ 897 h 1366"/>
                <a:gd name="T60" fmla="*/ 44 w 2734"/>
                <a:gd name="T61" fmla="*/ 1025 h 1366"/>
                <a:gd name="T62" fmla="*/ 16 w 2734"/>
                <a:gd name="T63" fmla="*/ 1159 h 1366"/>
                <a:gd name="T64" fmla="*/ 2 w 2734"/>
                <a:gd name="T65" fmla="*/ 1296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4" h="1366">
                  <a:moveTo>
                    <a:pt x="2734" y="1366"/>
                  </a:moveTo>
                  <a:lnTo>
                    <a:pt x="2734" y="1366"/>
                  </a:lnTo>
                  <a:lnTo>
                    <a:pt x="2732" y="1296"/>
                  </a:lnTo>
                  <a:lnTo>
                    <a:pt x="2726" y="1226"/>
                  </a:lnTo>
                  <a:lnTo>
                    <a:pt x="2718" y="1159"/>
                  </a:lnTo>
                  <a:lnTo>
                    <a:pt x="2706" y="1091"/>
                  </a:lnTo>
                  <a:lnTo>
                    <a:pt x="2690" y="1025"/>
                  </a:lnTo>
                  <a:lnTo>
                    <a:pt x="2672" y="959"/>
                  </a:lnTo>
                  <a:lnTo>
                    <a:pt x="2650" y="897"/>
                  </a:lnTo>
                  <a:lnTo>
                    <a:pt x="2626" y="835"/>
                  </a:lnTo>
                  <a:lnTo>
                    <a:pt x="2600" y="773"/>
                  </a:lnTo>
                  <a:lnTo>
                    <a:pt x="2568" y="715"/>
                  </a:lnTo>
                  <a:lnTo>
                    <a:pt x="2536" y="657"/>
                  </a:lnTo>
                  <a:lnTo>
                    <a:pt x="2501" y="601"/>
                  </a:lnTo>
                  <a:lnTo>
                    <a:pt x="2463" y="547"/>
                  </a:lnTo>
                  <a:lnTo>
                    <a:pt x="2423" y="497"/>
                  </a:lnTo>
                  <a:lnTo>
                    <a:pt x="2379" y="447"/>
                  </a:lnTo>
                  <a:lnTo>
                    <a:pt x="2335" y="400"/>
                  </a:lnTo>
                  <a:lnTo>
                    <a:pt x="2287" y="354"/>
                  </a:lnTo>
                  <a:lnTo>
                    <a:pt x="2237" y="312"/>
                  </a:lnTo>
                  <a:lnTo>
                    <a:pt x="2185" y="272"/>
                  </a:lnTo>
                  <a:lnTo>
                    <a:pt x="2131" y="232"/>
                  </a:lnTo>
                  <a:lnTo>
                    <a:pt x="2075" y="198"/>
                  </a:lnTo>
                  <a:lnTo>
                    <a:pt x="2019" y="164"/>
                  </a:lnTo>
                  <a:lnTo>
                    <a:pt x="1959" y="134"/>
                  </a:lnTo>
                  <a:lnTo>
                    <a:pt x="1899" y="106"/>
                  </a:lnTo>
                  <a:lnTo>
                    <a:pt x="1838" y="82"/>
                  </a:lnTo>
                  <a:lnTo>
                    <a:pt x="1774" y="60"/>
                  </a:lnTo>
                  <a:lnTo>
                    <a:pt x="1710" y="42"/>
                  </a:lnTo>
                  <a:lnTo>
                    <a:pt x="1642" y="26"/>
                  </a:lnTo>
                  <a:lnTo>
                    <a:pt x="1576" y="14"/>
                  </a:lnTo>
                  <a:lnTo>
                    <a:pt x="1508" y="6"/>
                  </a:lnTo>
                  <a:lnTo>
                    <a:pt x="1438" y="0"/>
                  </a:lnTo>
                  <a:lnTo>
                    <a:pt x="1368" y="0"/>
                  </a:lnTo>
                  <a:lnTo>
                    <a:pt x="1368" y="0"/>
                  </a:lnTo>
                  <a:lnTo>
                    <a:pt x="1296" y="0"/>
                  </a:lnTo>
                  <a:lnTo>
                    <a:pt x="1228" y="6"/>
                  </a:lnTo>
                  <a:lnTo>
                    <a:pt x="1159" y="14"/>
                  </a:lnTo>
                  <a:lnTo>
                    <a:pt x="1093" y="26"/>
                  </a:lnTo>
                  <a:lnTo>
                    <a:pt x="1025" y="42"/>
                  </a:lnTo>
                  <a:lnTo>
                    <a:pt x="961" y="60"/>
                  </a:lnTo>
                  <a:lnTo>
                    <a:pt x="897" y="82"/>
                  </a:lnTo>
                  <a:lnTo>
                    <a:pt x="835" y="106"/>
                  </a:lnTo>
                  <a:lnTo>
                    <a:pt x="775" y="134"/>
                  </a:lnTo>
                  <a:lnTo>
                    <a:pt x="715" y="164"/>
                  </a:lnTo>
                  <a:lnTo>
                    <a:pt x="659" y="198"/>
                  </a:lnTo>
                  <a:lnTo>
                    <a:pt x="603" y="232"/>
                  </a:lnTo>
                  <a:lnTo>
                    <a:pt x="550" y="272"/>
                  </a:lnTo>
                  <a:lnTo>
                    <a:pt x="498" y="312"/>
                  </a:lnTo>
                  <a:lnTo>
                    <a:pt x="448" y="354"/>
                  </a:lnTo>
                  <a:lnTo>
                    <a:pt x="402" y="400"/>
                  </a:lnTo>
                  <a:lnTo>
                    <a:pt x="356" y="447"/>
                  </a:lnTo>
                  <a:lnTo>
                    <a:pt x="312" y="497"/>
                  </a:lnTo>
                  <a:lnTo>
                    <a:pt x="272" y="547"/>
                  </a:lnTo>
                  <a:lnTo>
                    <a:pt x="234" y="601"/>
                  </a:lnTo>
                  <a:lnTo>
                    <a:pt x="198" y="657"/>
                  </a:lnTo>
                  <a:lnTo>
                    <a:pt x="166" y="715"/>
                  </a:lnTo>
                  <a:lnTo>
                    <a:pt x="136" y="773"/>
                  </a:lnTo>
                  <a:lnTo>
                    <a:pt x="108" y="835"/>
                  </a:lnTo>
                  <a:lnTo>
                    <a:pt x="84" y="897"/>
                  </a:lnTo>
                  <a:lnTo>
                    <a:pt x="62" y="959"/>
                  </a:lnTo>
                  <a:lnTo>
                    <a:pt x="44" y="1025"/>
                  </a:lnTo>
                  <a:lnTo>
                    <a:pt x="28" y="1091"/>
                  </a:lnTo>
                  <a:lnTo>
                    <a:pt x="16" y="1159"/>
                  </a:lnTo>
                  <a:lnTo>
                    <a:pt x="8" y="1226"/>
                  </a:lnTo>
                  <a:lnTo>
                    <a:pt x="2" y="1296"/>
                  </a:lnTo>
                  <a:lnTo>
                    <a:pt x="0" y="1366"/>
                  </a:lnTo>
                </a:path>
              </a:pathLst>
            </a:cu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Freeform: Shape 37"/>
            <p:cNvSpPr/>
            <p:nvPr/>
          </p:nvSpPr>
          <p:spPr bwMode="auto">
            <a:xfrm flipH="1" flipV="1">
              <a:off x="1339046" y="3497191"/>
              <a:ext cx="2155364" cy="1076895"/>
            </a:xfrm>
            <a:custGeom>
              <a:avLst/>
              <a:gdLst>
                <a:gd name="T0" fmla="*/ 2734 w 2734"/>
                <a:gd name="T1" fmla="*/ 1366 h 1366"/>
                <a:gd name="T2" fmla="*/ 2726 w 2734"/>
                <a:gd name="T3" fmla="*/ 1226 h 1366"/>
                <a:gd name="T4" fmla="*/ 2706 w 2734"/>
                <a:gd name="T5" fmla="*/ 1091 h 1366"/>
                <a:gd name="T6" fmla="*/ 2672 w 2734"/>
                <a:gd name="T7" fmla="*/ 959 h 1366"/>
                <a:gd name="T8" fmla="*/ 2626 w 2734"/>
                <a:gd name="T9" fmla="*/ 835 h 1366"/>
                <a:gd name="T10" fmla="*/ 2568 w 2734"/>
                <a:gd name="T11" fmla="*/ 715 h 1366"/>
                <a:gd name="T12" fmla="*/ 2501 w 2734"/>
                <a:gd name="T13" fmla="*/ 601 h 1366"/>
                <a:gd name="T14" fmla="*/ 2423 w 2734"/>
                <a:gd name="T15" fmla="*/ 497 h 1366"/>
                <a:gd name="T16" fmla="*/ 2335 w 2734"/>
                <a:gd name="T17" fmla="*/ 400 h 1366"/>
                <a:gd name="T18" fmla="*/ 2237 w 2734"/>
                <a:gd name="T19" fmla="*/ 312 h 1366"/>
                <a:gd name="T20" fmla="*/ 2131 w 2734"/>
                <a:gd name="T21" fmla="*/ 232 h 1366"/>
                <a:gd name="T22" fmla="*/ 2019 w 2734"/>
                <a:gd name="T23" fmla="*/ 164 h 1366"/>
                <a:gd name="T24" fmla="*/ 1899 w 2734"/>
                <a:gd name="T25" fmla="*/ 106 h 1366"/>
                <a:gd name="T26" fmla="*/ 1774 w 2734"/>
                <a:gd name="T27" fmla="*/ 60 h 1366"/>
                <a:gd name="T28" fmla="*/ 1642 w 2734"/>
                <a:gd name="T29" fmla="*/ 26 h 1366"/>
                <a:gd name="T30" fmla="*/ 1508 w 2734"/>
                <a:gd name="T31" fmla="*/ 6 h 1366"/>
                <a:gd name="T32" fmla="*/ 1368 w 2734"/>
                <a:gd name="T33" fmla="*/ 0 h 1366"/>
                <a:gd name="T34" fmla="*/ 1296 w 2734"/>
                <a:gd name="T35" fmla="*/ 0 h 1366"/>
                <a:gd name="T36" fmla="*/ 1159 w 2734"/>
                <a:gd name="T37" fmla="*/ 14 h 1366"/>
                <a:gd name="T38" fmla="*/ 1025 w 2734"/>
                <a:gd name="T39" fmla="*/ 42 h 1366"/>
                <a:gd name="T40" fmla="*/ 897 w 2734"/>
                <a:gd name="T41" fmla="*/ 82 h 1366"/>
                <a:gd name="T42" fmla="*/ 775 w 2734"/>
                <a:gd name="T43" fmla="*/ 134 h 1366"/>
                <a:gd name="T44" fmla="*/ 659 w 2734"/>
                <a:gd name="T45" fmla="*/ 198 h 1366"/>
                <a:gd name="T46" fmla="*/ 550 w 2734"/>
                <a:gd name="T47" fmla="*/ 272 h 1366"/>
                <a:gd name="T48" fmla="*/ 448 w 2734"/>
                <a:gd name="T49" fmla="*/ 354 h 1366"/>
                <a:gd name="T50" fmla="*/ 356 w 2734"/>
                <a:gd name="T51" fmla="*/ 447 h 1366"/>
                <a:gd name="T52" fmla="*/ 272 w 2734"/>
                <a:gd name="T53" fmla="*/ 547 h 1366"/>
                <a:gd name="T54" fmla="*/ 198 w 2734"/>
                <a:gd name="T55" fmla="*/ 657 h 1366"/>
                <a:gd name="T56" fmla="*/ 136 w 2734"/>
                <a:gd name="T57" fmla="*/ 773 h 1366"/>
                <a:gd name="T58" fmla="*/ 84 w 2734"/>
                <a:gd name="T59" fmla="*/ 897 h 1366"/>
                <a:gd name="T60" fmla="*/ 44 w 2734"/>
                <a:gd name="T61" fmla="*/ 1025 h 1366"/>
                <a:gd name="T62" fmla="*/ 16 w 2734"/>
                <a:gd name="T63" fmla="*/ 1159 h 1366"/>
                <a:gd name="T64" fmla="*/ 2 w 2734"/>
                <a:gd name="T65" fmla="*/ 1296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34" h="1366">
                  <a:moveTo>
                    <a:pt x="2734" y="1366"/>
                  </a:moveTo>
                  <a:lnTo>
                    <a:pt x="2734" y="1366"/>
                  </a:lnTo>
                  <a:lnTo>
                    <a:pt x="2732" y="1296"/>
                  </a:lnTo>
                  <a:lnTo>
                    <a:pt x="2726" y="1226"/>
                  </a:lnTo>
                  <a:lnTo>
                    <a:pt x="2718" y="1159"/>
                  </a:lnTo>
                  <a:lnTo>
                    <a:pt x="2706" y="1091"/>
                  </a:lnTo>
                  <a:lnTo>
                    <a:pt x="2690" y="1025"/>
                  </a:lnTo>
                  <a:lnTo>
                    <a:pt x="2672" y="959"/>
                  </a:lnTo>
                  <a:lnTo>
                    <a:pt x="2650" y="897"/>
                  </a:lnTo>
                  <a:lnTo>
                    <a:pt x="2626" y="835"/>
                  </a:lnTo>
                  <a:lnTo>
                    <a:pt x="2600" y="773"/>
                  </a:lnTo>
                  <a:lnTo>
                    <a:pt x="2568" y="715"/>
                  </a:lnTo>
                  <a:lnTo>
                    <a:pt x="2536" y="657"/>
                  </a:lnTo>
                  <a:lnTo>
                    <a:pt x="2501" y="601"/>
                  </a:lnTo>
                  <a:lnTo>
                    <a:pt x="2463" y="547"/>
                  </a:lnTo>
                  <a:lnTo>
                    <a:pt x="2423" y="497"/>
                  </a:lnTo>
                  <a:lnTo>
                    <a:pt x="2379" y="447"/>
                  </a:lnTo>
                  <a:lnTo>
                    <a:pt x="2335" y="400"/>
                  </a:lnTo>
                  <a:lnTo>
                    <a:pt x="2287" y="354"/>
                  </a:lnTo>
                  <a:lnTo>
                    <a:pt x="2237" y="312"/>
                  </a:lnTo>
                  <a:lnTo>
                    <a:pt x="2185" y="272"/>
                  </a:lnTo>
                  <a:lnTo>
                    <a:pt x="2131" y="232"/>
                  </a:lnTo>
                  <a:lnTo>
                    <a:pt x="2075" y="198"/>
                  </a:lnTo>
                  <a:lnTo>
                    <a:pt x="2019" y="164"/>
                  </a:lnTo>
                  <a:lnTo>
                    <a:pt x="1959" y="134"/>
                  </a:lnTo>
                  <a:lnTo>
                    <a:pt x="1899" y="106"/>
                  </a:lnTo>
                  <a:lnTo>
                    <a:pt x="1838" y="82"/>
                  </a:lnTo>
                  <a:lnTo>
                    <a:pt x="1774" y="60"/>
                  </a:lnTo>
                  <a:lnTo>
                    <a:pt x="1710" y="42"/>
                  </a:lnTo>
                  <a:lnTo>
                    <a:pt x="1642" y="26"/>
                  </a:lnTo>
                  <a:lnTo>
                    <a:pt x="1576" y="14"/>
                  </a:lnTo>
                  <a:lnTo>
                    <a:pt x="1508" y="6"/>
                  </a:lnTo>
                  <a:lnTo>
                    <a:pt x="1438" y="0"/>
                  </a:lnTo>
                  <a:lnTo>
                    <a:pt x="1368" y="0"/>
                  </a:lnTo>
                  <a:lnTo>
                    <a:pt x="1368" y="0"/>
                  </a:lnTo>
                  <a:lnTo>
                    <a:pt x="1296" y="0"/>
                  </a:lnTo>
                  <a:lnTo>
                    <a:pt x="1228" y="6"/>
                  </a:lnTo>
                  <a:lnTo>
                    <a:pt x="1159" y="14"/>
                  </a:lnTo>
                  <a:lnTo>
                    <a:pt x="1093" y="26"/>
                  </a:lnTo>
                  <a:lnTo>
                    <a:pt x="1025" y="42"/>
                  </a:lnTo>
                  <a:lnTo>
                    <a:pt x="961" y="60"/>
                  </a:lnTo>
                  <a:lnTo>
                    <a:pt x="897" y="82"/>
                  </a:lnTo>
                  <a:lnTo>
                    <a:pt x="835" y="106"/>
                  </a:lnTo>
                  <a:lnTo>
                    <a:pt x="775" y="134"/>
                  </a:lnTo>
                  <a:lnTo>
                    <a:pt x="715" y="164"/>
                  </a:lnTo>
                  <a:lnTo>
                    <a:pt x="659" y="198"/>
                  </a:lnTo>
                  <a:lnTo>
                    <a:pt x="603" y="232"/>
                  </a:lnTo>
                  <a:lnTo>
                    <a:pt x="550" y="272"/>
                  </a:lnTo>
                  <a:lnTo>
                    <a:pt x="498" y="312"/>
                  </a:lnTo>
                  <a:lnTo>
                    <a:pt x="448" y="354"/>
                  </a:lnTo>
                  <a:lnTo>
                    <a:pt x="402" y="400"/>
                  </a:lnTo>
                  <a:lnTo>
                    <a:pt x="356" y="447"/>
                  </a:lnTo>
                  <a:lnTo>
                    <a:pt x="312" y="497"/>
                  </a:lnTo>
                  <a:lnTo>
                    <a:pt x="272" y="547"/>
                  </a:lnTo>
                  <a:lnTo>
                    <a:pt x="234" y="601"/>
                  </a:lnTo>
                  <a:lnTo>
                    <a:pt x="198" y="657"/>
                  </a:lnTo>
                  <a:lnTo>
                    <a:pt x="166" y="715"/>
                  </a:lnTo>
                  <a:lnTo>
                    <a:pt x="136" y="773"/>
                  </a:lnTo>
                  <a:lnTo>
                    <a:pt x="108" y="835"/>
                  </a:lnTo>
                  <a:lnTo>
                    <a:pt x="84" y="897"/>
                  </a:lnTo>
                  <a:lnTo>
                    <a:pt x="62" y="959"/>
                  </a:lnTo>
                  <a:lnTo>
                    <a:pt x="44" y="1025"/>
                  </a:lnTo>
                  <a:lnTo>
                    <a:pt x="28" y="1091"/>
                  </a:lnTo>
                  <a:lnTo>
                    <a:pt x="16" y="1159"/>
                  </a:lnTo>
                  <a:lnTo>
                    <a:pt x="8" y="1226"/>
                  </a:lnTo>
                  <a:lnTo>
                    <a:pt x="2" y="1296"/>
                  </a:lnTo>
                  <a:lnTo>
                    <a:pt x="0" y="1366"/>
                  </a:lnTo>
                </a:path>
              </a:pathLst>
            </a:cu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Straight Connector 38"/>
            <p:cNvSpPr/>
            <p:nvPr/>
          </p:nvSpPr>
          <p:spPr bwMode="auto">
            <a:xfrm>
              <a:off x="3494410" y="2716772"/>
              <a:ext cx="0" cy="791062"/>
            </a:xfrm>
            <a:prstGeom prst="line">
              <a:avLst/>
            </a:pr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Freeform: Shape 39"/>
            <p:cNvSpPr/>
            <p:nvPr/>
          </p:nvSpPr>
          <p:spPr>
            <a:xfrm>
              <a:off x="7805313" y="1661133"/>
              <a:ext cx="1338687" cy="1074214"/>
            </a:xfrm>
            <a:custGeom>
              <a:avLst/>
              <a:gdLst>
                <a:gd name="connsiteX0" fmla="*/ 0 w 1338687"/>
                <a:gd name="connsiteY0" fmla="*/ 1074214 h 1165654"/>
                <a:gd name="connsiteX1" fmla="*/ 1077507 w 1338687"/>
                <a:gd name="connsiteY1" fmla="*/ 0 h 1165654"/>
                <a:gd name="connsiteX2" fmla="*/ 1338687 w 1338687"/>
                <a:gd name="connsiteY2" fmla="*/ 33206 h 1165654"/>
                <a:gd name="connsiteX3" fmla="*/ 1338687 w 1338687"/>
                <a:gd name="connsiteY3" fmla="*/ 1074214 h 1165654"/>
                <a:gd name="connsiteX4" fmla="*/ 91440 w 1338687"/>
                <a:gd name="connsiteY4" fmla="*/ 1165654 h 1165654"/>
                <a:gd name="connsiteX0-1" fmla="*/ 0 w 1338687"/>
                <a:gd name="connsiteY0-2" fmla="*/ 1074214 h 1074214"/>
                <a:gd name="connsiteX1-3" fmla="*/ 1077507 w 1338687"/>
                <a:gd name="connsiteY1-4" fmla="*/ 0 h 1074214"/>
                <a:gd name="connsiteX2-5" fmla="*/ 1338687 w 1338687"/>
                <a:gd name="connsiteY2-6" fmla="*/ 33206 h 1074214"/>
                <a:gd name="connsiteX3-7" fmla="*/ 1338687 w 1338687"/>
                <a:gd name="connsiteY3-8" fmla="*/ 1074214 h 1074214"/>
                <a:gd name="connsiteX0-9" fmla="*/ 0 w 1338687"/>
                <a:gd name="connsiteY0-10" fmla="*/ 1074214 h 1074214"/>
                <a:gd name="connsiteX1-11" fmla="*/ 1077507 w 1338687"/>
                <a:gd name="connsiteY1-12" fmla="*/ 0 h 1074214"/>
                <a:gd name="connsiteX2-13" fmla="*/ 1338687 w 1338687"/>
                <a:gd name="connsiteY2-14" fmla="*/ 33206 h 10742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338687" h="1074214">
                  <a:moveTo>
                    <a:pt x="0" y="1074214"/>
                  </a:moveTo>
                  <a:cubicBezTo>
                    <a:pt x="1701" y="480622"/>
                    <a:pt x="483477" y="0"/>
                    <a:pt x="1077507" y="0"/>
                  </a:cubicBezTo>
                  <a:cubicBezTo>
                    <a:pt x="1167688" y="0"/>
                    <a:pt x="1255281" y="11077"/>
                    <a:pt x="1338687" y="33206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Freeform: Shape 40"/>
            <p:cNvSpPr/>
            <p:nvPr/>
          </p:nvSpPr>
          <p:spPr>
            <a:xfrm flipH="1">
              <a:off x="359" y="1661133"/>
              <a:ext cx="1338687" cy="1074214"/>
            </a:xfrm>
            <a:custGeom>
              <a:avLst/>
              <a:gdLst>
                <a:gd name="connsiteX0" fmla="*/ 0 w 1338687"/>
                <a:gd name="connsiteY0" fmla="*/ 1074214 h 1165654"/>
                <a:gd name="connsiteX1" fmla="*/ 1077507 w 1338687"/>
                <a:gd name="connsiteY1" fmla="*/ 0 h 1165654"/>
                <a:gd name="connsiteX2" fmla="*/ 1338687 w 1338687"/>
                <a:gd name="connsiteY2" fmla="*/ 33206 h 1165654"/>
                <a:gd name="connsiteX3" fmla="*/ 1338687 w 1338687"/>
                <a:gd name="connsiteY3" fmla="*/ 1074214 h 1165654"/>
                <a:gd name="connsiteX4" fmla="*/ 91440 w 1338687"/>
                <a:gd name="connsiteY4" fmla="*/ 1165654 h 1165654"/>
                <a:gd name="connsiteX0-1" fmla="*/ 0 w 1338687"/>
                <a:gd name="connsiteY0-2" fmla="*/ 1074214 h 1074214"/>
                <a:gd name="connsiteX1-3" fmla="*/ 1077507 w 1338687"/>
                <a:gd name="connsiteY1-4" fmla="*/ 0 h 1074214"/>
                <a:gd name="connsiteX2-5" fmla="*/ 1338687 w 1338687"/>
                <a:gd name="connsiteY2-6" fmla="*/ 33206 h 1074214"/>
                <a:gd name="connsiteX3-7" fmla="*/ 1338687 w 1338687"/>
                <a:gd name="connsiteY3-8" fmla="*/ 1074214 h 1074214"/>
                <a:gd name="connsiteX0-9" fmla="*/ 0 w 1338687"/>
                <a:gd name="connsiteY0-10" fmla="*/ 1074214 h 1074214"/>
                <a:gd name="connsiteX1-11" fmla="*/ 1077507 w 1338687"/>
                <a:gd name="connsiteY1-12" fmla="*/ 0 h 1074214"/>
                <a:gd name="connsiteX2-13" fmla="*/ 1338687 w 1338687"/>
                <a:gd name="connsiteY2-14" fmla="*/ 33206 h 10742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338687" h="1074214">
                  <a:moveTo>
                    <a:pt x="0" y="1074214"/>
                  </a:moveTo>
                  <a:cubicBezTo>
                    <a:pt x="1701" y="480622"/>
                    <a:pt x="483477" y="0"/>
                    <a:pt x="1077507" y="0"/>
                  </a:cubicBezTo>
                  <a:cubicBezTo>
                    <a:pt x="1167688" y="0"/>
                    <a:pt x="1255281" y="11077"/>
                    <a:pt x="1338687" y="33206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0" name="Straight Connector 41"/>
          <p:cNvSpPr/>
          <p:nvPr/>
        </p:nvSpPr>
        <p:spPr bwMode="auto">
          <a:xfrm flipH="1" flipV="1">
            <a:off x="1785395" y="3217776"/>
            <a:ext cx="0" cy="1046420"/>
          </a:xfrm>
          <a:prstGeom prst="line">
            <a:avLst/>
          </a:prstGeom>
          <a:noFill/>
          <a:ln w="19050" cap="rnd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  <a:sym typeface="+mn-lt"/>
            </a:endParaRPr>
          </a:p>
        </p:txBody>
      </p:sp>
      <p:sp>
        <p:nvSpPr>
          <p:cNvPr id="31" name="Oval 59"/>
          <p:cNvSpPr/>
          <p:nvPr/>
        </p:nvSpPr>
        <p:spPr>
          <a:xfrm>
            <a:off x="2142185" y="3176973"/>
            <a:ext cx="2160240" cy="2160239"/>
          </a:xfrm>
          <a:prstGeom prst="ellipse">
            <a:avLst/>
          </a:prstGeom>
          <a:solidFill>
            <a:srgbClr val="3F3F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  <a:sym typeface="+mn-lt"/>
            </a:endParaRPr>
          </a:p>
        </p:txBody>
      </p:sp>
      <p:sp>
        <p:nvSpPr>
          <p:cNvPr id="32" name="Oval 60"/>
          <p:cNvSpPr/>
          <p:nvPr/>
        </p:nvSpPr>
        <p:spPr>
          <a:xfrm>
            <a:off x="7896182" y="3176973"/>
            <a:ext cx="2160240" cy="2160239"/>
          </a:xfrm>
          <a:prstGeom prst="ellipse">
            <a:avLst/>
          </a:prstGeom>
          <a:solidFill>
            <a:srgbClr val="3F3F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  <a:sym typeface="+mn-lt"/>
            </a:endParaRPr>
          </a:p>
        </p:txBody>
      </p:sp>
      <p:sp>
        <p:nvSpPr>
          <p:cNvPr id="33" name="Oval 61"/>
          <p:cNvSpPr/>
          <p:nvPr/>
        </p:nvSpPr>
        <p:spPr>
          <a:xfrm>
            <a:off x="5049912" y="2080333"/>
            <a:ext cx="2160240" cy="2160239"/>
          </a:xfrm>
          <a:prstGeom prst="ellipse">
            <a:avLst/>
          </a:prstGeom>
          <a:solidFill>
            <a:srgbClr val="B07A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  <a:sym typeface="+mn-lt"/>
            </a:endParaRPr>
          </a:p>
        </p:txBody>
      </p:sp>
      <p:pic>
        <p:nvPicPr>
          <p:cNvPr id="16" name="图片 15" descr="2028727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5680" y="3902710"/>
            <a:ext cx="708660" cy="708660"/>
          </a:xfrm>
          <a:prstGeom prst="rect">
            <a:avLst/>
          </a:prstGeom>
        </p:spPr>
      </p:pic>
      <p:pic>
        <p:nvPicPr>
          <p:cNvPr id="18" name="图片 17" descr="2028723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960" y="2806065"/>
            <a:ext cx="708660" cy="708660"/>
          </a:xfrm>
          <a:prstGeom prst="rect">
            <a:avLst/>
          </a:prstGeom>
        </p:spPr>
      </p:pic>
      <p:pic>
        <p:nvPicPr>
          <p:cNvPr id="22" name="图片 21" descr="2028725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2585" y="3933190"/>
            <a:ext cx="647700" cy="647700"/>
          </a:xfrm>
          <a:prstGeom prst="rect">
            <a:avLst/>
          </a:prstGeom>
        </p:spPr>
      </p:pic>
      <p:sp>
        <p:nvSpPr>
          <p:cNvPr id="23" name="Text Box 81"/>
          <p:cNvSpPr txBox="1">
            <a:spLocks noChangeArrowheads="1"/>
          </p:cNvSpPr>
          <p:nvPr/>
        </p:nvSpPr>
        <p:spPr bwMode="auto">
          <a:xfrm>
            <a:off x="4732973" y="467804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提取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question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answer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comment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中的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owner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对象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并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去重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5380355" y="441769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获取</a:t>
            </a:r>
            <a:r>
              <a:rPr lang="en-US" altLang="zh-CN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owner</a:t>
            </a:r>
            <a:endParaRPr lang="en-US" altLang="zh-CN" sz="16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5" name="Text Box 81"/>
          <p:cNvSpPr txBox="1">
            <a:spLocks noChangeArrowheads="1"/>
          </p:cNvSpPr>
          <p:nvPr/>
        </p:nvSpPr>
        <p:spPr bwMode="auto">
          <a:xfrm>
            <a:off x="1323023" y="20447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输入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tag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pagenum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pagesize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获取</a:t>
            </a:r>
            <a:r>
              <a:rPr lang="en-US" altLang="zh-CN" sz="12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question</a:t>
            </a:r>
            <a:endParaRPr lang="en-US" altLang="zh-CN" sz="12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3" name="Text Box 81"/>
          <p:cNvSpPr txBox="1">
            <a:spLocks noChangeArrowheads="1"/>
          </p:cNvSpPr>
          <p:nvPr/>
        </p:nvSpPr>
        <p:spPr bwMode="auto">
          <a:xfrm>
            <a:off x="1971040" y="173672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获取</a:t>
            </a:r>
            <a:r>
              <a:rPr lang="en-US" altLang="zh-CN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question</a:t>
            </a:r>
            <a:endParaRPr lang="en-US" altLang="zh-CN" sz="16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4" name="Text Box 81"/>
          <p:cNvSpPr txBox="1">
            <a:spLocks noChangeArrowheads="1"/>
          </p:cNvSpPr>
          <p:nvPr/>
        </p:nvSpPr>
        <p:spPr bwMode="auto">
          <a:xfrm>
            <a:off x="7765733" y="199707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根据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question_id,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获得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answer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，再根据</a:t>
            </a:r>
            <a:r>
              <a:rPr lang="en-US" altLang="zh-CN" sz="12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question_id </a:t>
            </a:r>
            <a:r>
              <a:rPr lang="zh-CN" altLang="en-US" sz="12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和</a:t>
            </a:r>
            <a:r>
              <a:rPr lang="en-US" altLang="zh-CN" sz="12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answer_id, </a:t>
            </a:r>
            <a:r>
              <a:rPr lang="zh-CN" altLang="en-US" sz="12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获得</a:t>
            </a:r>
            <a:r>
              <a:rPr lang="en-US" altLang="zh-CN" sz="120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comment</a:t>
            </a:r>
            <a:endParaRPr lang="en-US" altLang="zh-CN" sz="120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5" name="Text Box 81"/>
          <p:cNvSpPr txBox="1">
            <a:spLocks noChangeArrowheads="1"/>
          </p:cNvSpPr>
          <p:nvPr/>
        </p:nvSpPr>
        <p:spPr bwMode="auto">
          <a:xfrm>
            <a:off x="7994650" y="1566545"/>
            <a:ext cx="2312670" cy="48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获取</a:t>
            </a:r>
            <a:r>
              <a:rPr lang="en-US" altLang="zh-CN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answer </a:t>
            </a:r>
            <a:r>
              <a:rPr lang="zh-CN" altLang="en-US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和</a:t>
            </a:r>
            <a:r>
              <a:rPr lang="en-US" altLang="zh-CN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</a:t>
            </a:r>
            <a:r>
              <a:rPr lang="en-US" altLang="zh-CN" sz="16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comment</a:t>
            </a:r>
            <a:endParaRPr lang="en-US" altLang="zh-CN" sz="16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7360" y="3109595"/>
            <a:ext cx="4286250" cy="2651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32370" y="2990850"/>
            <a:ext cx="4479925" cy="3415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58995" y="1567180"/>
            <a:ext cx="3031490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数据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存储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392" y="521289"/>
            <a:ext cx="3968144" cy="25391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0800" y="1457960"/>
            <a:ext cx="2573020" cy="141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54405" y="3054985"/>
            <a:ext cx="3408680" cy="734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5665" y="4017645"/>
            <a:ext cx="3944620" cy="88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20800" y="5135245"/>
            <a:ext cx="2699385" cy="4051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6885" y="1457960"/>
            <a:ext cx="5274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利用</a:t>
            </a:r>
            <a:r>
              <a:rPr lang="zh-CN" altLang="en-US" sz="2400">
                <a:solidFill>
                  <a:srgbClr val="C00000"/>
                </a:solidFill>
              </a:rPr>
              <a:t>MyBatis</a:t>
            </a:r>
            <a:r>
              <a:rPr lang="zh-CN" altLang="en-US" sz="2400">
                <a:solidFill>
                  <a:schemeClr val="tx1"/>
                </a:solidFill>
              </a:rPr>
              <a:t>作为</a:t>
            </a:r>
            <a:r>
              <a:rPr lang="en-US" altLang="zh-CN" sz="2400">
                <a:solidFill>
                  <a:schemeClr val="tx1"/>
                </a:solidFill>
              </a:rPr>
              <a:t>ORM</a:t>
            </a:r>
            <a:r>
              <a:rPr lang="zh-CN" altLang="en-US" sz="2400"/>
              <a:t>框架来处理数据持久化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5443220" y="2708910"/>
            <a:ext cx="48177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在映射器XML文件中，我们编写了针对PostgreSQL数据库的SQL语句，用于插入和查询数据。</a:t>
            </a:r>
            <a:endParaRPr lang="zh-CN" altLang="en-US"/>
          </a:p>
          <a:p>
            <a:r>
              <a:rPr lang="zh-CN" altLang="en-US"/>
              <a:t>而在映射器接口中，我们定义了Java方法，这些方法对应了映射器XML文件中的SQL语句。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8817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JavaAPI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识别及其他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技术栈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3392" y="521289"/>
            <a:ext cx="3968144" cy="25391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There are many variations of passages of Lorem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3F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160" y="404495"/>
            <a:ext cx="3378200" cy="3117850"/>
          </a:xfrm>
          <a:prstGeom prst="rect">
            <a:avLst/>
          </a:prstGeom>
        </p:spPr>
      </p:pic>
      <p:sp>
        <p:nvSpPr>
          <p:cNvPr id="36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6300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Stream API，它提供了一种更简洁、更强大的方式来处理集合数据。以声明性的方式对数据进行操作，如过滤、映射、排序、归约等。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6300" y="2406650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Stream</a:t>
            </a: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27418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通过使用正则表达式，可以从文本中提取出符合特定格式的代码片段，并将其添加到代码片段列表中。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正则表达式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331406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在数据分析中，使用JavaParser库来解析和分析提取的Java代码片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段。JavaParser能够将Java代码解析为抽象语法树（AST），从而能够访问和提取代码中的类、方法和其他元素。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297045" y="2794000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JavaParser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前端、后端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交互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85570" y="1383030"/>
            <a:ext cx="8014970" cy="2323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设计Web页面：使用HTML和CSS设计页面的结构、样式和布局。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动态交互：使用JavaScript实现前端的交互逻辑，通过AJAX等方式与后端进行数据交互。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图表展示：使用ECharts库，根据需要创建各种图表和数据可视化效果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20248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03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6065" y="2752090"/>
            <a:ext cx="37090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经验与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建议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32810" y="3492500"/>
            <a:ext cx="532638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Work experience summary</a:t>
            </a:r>
            <a:endParaRPr kumimoji="0" lang="en-US" altLang="zh-CN" sz="2400" b="1" i="1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经验与建议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513080" y="164528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2038985" y="219710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保持和队友的良好沟通，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commit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时留下详细的注解或者维持一个开发沟通文档，简单地使用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md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或者尝试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notion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团队文档；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2038985" y="1920240"/>
            <a:ext cx="2805430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Github</a:t>
            </a: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多人协作</a:t>
            </a: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开发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68350" y="197231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 descr="2028725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2670" y="2245360"/>
            <a:ext cx="478155" cy="47815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 flipH="1" flipV="1">
            <a:off x="6322060" y="164528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7848600" y="219710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在多人开发的过程中，接口的设计能很好地应对队友之间不同的开发进度的情况，防止互相</a:t>
            </a:r>
            <a:r>
              <a:rPr lang="en-US" altLang="zh-CN" sz="1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“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卡脖子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现象。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4" name="Text Box 81"/>
          <p:cNvSpPr txBox="1">
            <a:spLocks noChangeArrowheads="1"/>
          </p:cNvSpPr>
          <p:nvPr/>
        </p:nvSpPr>
        <p:spPr bwMode="auto">
          <a:xfrm>
            <a:off x="7848600" y="192024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接口的使用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77330" y="197231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 flipH="1" flipV="1">
            <a:off x="513080" y="369887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 Box 81"/>
          <p:cNvSpPr txBox="1">
            <a:spLocks noChangeArrowheads="1"/>
          </p:cNvSpPr>
          <p:nvPr/>
        </p:nvSpPr>
        <p:spPr bwMode="auto">
          <a:xfrm>
            <a:off x="2038985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在开始做项目之前，先决定好项目的框架和不同模块的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结构层次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5" name="Text Box 81"/>
          <p:cNvSpPr txBox="1">
            <a:spLocks noChangeArrowheads="1"/>
          </p:cNvSpPr>
          <p:nvPr/>
        </p:nvSpPr>
        <p:spPr bwMode="auto">
          <a:xfrm>
            <a:off x="2089785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搭好</a:t>
            </a: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框架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68350" y="402590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 flipH="1" flipV="1">
            <a:off x="6322060" y="369887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Text Box 81"/>
          <p:cNvSpPr txBox="1">
            <a:spLocks noChangeArrowheads="1"/>
          </p:cNvSpPr>
          <p:nvPr/>
        </p:nvSpPr>
        <p:spPr bwMode="auto">
          <a:xfrm>
            <a:off x="7848600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由于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stackoverflow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对数据收集有数量限制，所以需要</a:t>
            </a:r>
            <a:r>
              <a:rPr lang="zh-CN" altLang="en-US" sz="12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分批收集</a:t>
            </a:r>
            <a:r>
              <a:rPr lang="zh-CN" altLang="en-US" sz="12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数据</a:t>
            </a:r>
            <a:endParaRPr lang="zh-CN" altLang="en-US" sz="12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4" name="Text Box 81"/>
          <p:cNvSpPr txBox="1">
            <a:spLocks noChangeArrowheads="1"/>
          </p:cNvSpPr>
          <p:nvPr/>
        </p:nvSpPr>
        <p:spPr bwMode="auto">
          <a:xfrm>
            <a:off x="7848600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分批数据收集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577330" y="402590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 descr="2028723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425" y="2223770"/>
            <a:ext cx="523240" cy="523240"/>
          </a:xfrm>
          <a:prstGeom prst="rect">
            <a:avLst/>
          </a:prstGeom>
        </p:spPr>
      </p:pic>
      <p:pic>
        <p:nvPicPr>
          <p:cNvPr id="49" name="图片 48" descr="202872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810" y="4277360"/>
            <a:ext cx="523240" cy="523240"/>
          </a:xfrm>
          <a:prstGeom prst="rect">
            <a:avLst/>
          </a:prstGeom>
        </p:spPr>
      </p:pic>
      <p:pic>
        <p:nvPicPr>
          <p:cNvPr id="72" name="图片 71" descr="2028869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8790" y="4299585"/>
            <a:ext cx="52324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经验与建议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49" name="任意多边形: 形状 14"/>
          <p:cNvSpPr/>
          <p:nvPr/>
        </p:nvSpPr>
        <p:spPr>
          <a:xfrm rot="5400000">
            <a:off x="3703390" y="3018833"/>
            <a:ext cx="4809985" cy="2868350"/>
          </a:xfrm>
          <a:custGeom>
            <a:avLst/>
            <a:gdLst>
              <a:gd name="connsiteX0" fmla="*/ 0 w 4809985"/>
              <a:gd name="connsiteY0" fmla="*/ 1434175 h 2868350"/>
              <a:gd name="connsiteX1" fmla="*/ 1434175 w 4809985"/>
              <a:gd name="connsiteY1" fmla="*/ 0 h 2868350"/>
              <a:gd name="connsiteX2" fmla="*/ 4809985 w 4809985"/>
              <a:gd name="connsiteY2" fmla="*/ 0 h 2868350"/>
              <a:gd name="connsiteX3" fmla="*/ 4809985 w 4809985"/>
              <a:gd name="connsiteY3" fmla="*/ 2868350 h 2868350"/>
              <a:gd name="connsiteX4" fmla="*/ 1434175 w 4809985"/>
              <a:gd name="connsiteY4" fmla="*/ 2868350 h 2868350"/>
              <a:gd name="connsiteX5" fmla="*/ 0 w 4809985"/>
              <a:gd name="connsiteY5" fmla="*/ 1434175 h 28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985" h="2868350">
                <a:moveTo>
                  <a:pt x="0" y="1434175"/>
                </a:moveTo>
                <a:cubicBezTo>
                  <a:pt x="0" y="642102"/>
                  <a:pt x="642102" y="0"/>
                  <a:pt x="1434175" y="0"/>
                </a:cubicBezTo>
                <a:lnTo>
                  <a:pt x="4809985" y="0"/>
                </a:lnTo>
                <a:lnTo>
                  <a:pt x="4809985" y="2868350"/>
                </a:lnTo>
                <a:lnTo>
                  <a:pt x="1434175" y="2868350"/>
                </a:lnTo>
                <a:cubicBezTo>
                  <a:pt x="642102" y="2868350"/>
                  <a:pt x="0" y="2226248"/>
                  <a:pt x="0" y="1434175"/>
                </a:cubicBezTo>
                <a:close/>
              </a:path>
            </a:pathLst>
          </a:cu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284447" y="2640381"/>
            <a:ext cx="1647871" cy="1647871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178499" y="2534432"/>
            <a:ext cx="1859768" cy="1859768"/>
          </a:xfrm>
          <a:prstGeom prst="ellipse">
            <a:avLst/>
          </a:prstGeom>
          <a:noFill/>
          <a:ln w="57150">
            <a:solidFill>
              <a:srgbClr val="E8E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任意多边形: 形状 17"/>
          <p:cNvSpPr/>
          <p:nvPr/>
        </p:nvSpPr>
        <p:spPr>
          <a:xfrm rot="5400000">
            <a:off x="109925" y="3018833"/>
            <a:ext cx="4809985" cy="2868350"/>
          </a:xfrm>
          <a:custGeom>
            <a:avLst/>
            <a:gdLst>
              <a:gd name="connsiteX0" fmla="*/ 0 w 4809985"/>
              <a:gd name="connsiteY0" fmla="*/ 1434175 h 2868350"/>
              <a:gd name="connsiteX1" fmla="*/ 1434175 w 4809985"/>
              <a:gd name="connsiteY1" fmla="*/ 0 h 2868350"/>
              <a:gd name="connsiteX2" fmla="*/ 4809985 w 4809985"/>
              <a:gd name="connsiteY2" fmla="*/ 0 h 2868350"/>
              <a:gd name="connsiteX3" fmla="*/ 4809985 w 4809985"/>
              <a:gd name="connsiteY3" fmla="*/ 2868350 h 2868350"/>
              <a:gd name="connsiteX4" fmla="*/ 1434175 w 4809985"/>
              <a:gd name="connsiteY4" fmla="*/ 2868350 h 2868350"/>
              <a:gd name="connsiteX5" fmla="*/ 0 w 4809985"/>
              <a:gd name="connsiteY5" fmla="*/ 1434175 h 28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985" h="2868350">
                <a:moveTo>
                  <a:pt x="0" y="1434175"/>
                </a:moveTo>
                <a:cubicBezTo>
                  <a:pt x="0" y="642102"/>
                  <a:pt x="642102" y="0"/>
                  <a:pt x="1434175" y="0"/>
                </a:cubicBezTo>
                <a:lnTo>
                  <a:pt x="4809985" y="0"/>
                </a:lnTo>
                <a:lnTo>
                  <a:pt x="4809985" y="2868350"/>
                </a:lnTo>
                <a:lnTo>
                  <a:pt x="1434175" y="2868350"/>
                </a:lnTo>
                <a:cubicBezTo>
                  <a:pt x="642102" y="2868350"/>
                  <a:pt x="0" y="2226248"/>
                  <a:pt x="0" y="143417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690982" y="2640381"/>
            <a:ext cx="1647871" cy="1647871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585034" y="2534432"/>
            <a:ext cx="1859768" cy="1859768"/>
          </a:xfrm>
          <a:prstGeom prst="ellipse">
            <a:avLst/>
          </a:prstGeom>
          <a:noFill/>
          <a:ln w="57150">
            <a:solidFill>
              <a:srgbClr val="E8E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任意多边形: 形状 24"/>
          <p:cNvSpPr/>
          <p:nvPr/>
        </p:nvSpPr>
        <p:spPr>
          <a:xfrm rot="5400000">
            <a:off x="7221855" y="3018790"/>
            <a:ext cx="4810125" cy="2868295"/>
          </a:xfrm>
          <a:custGeom>
            <a:avLst/>
            <a:gdLst>
              <a:gd name="connsiteX0" fmla="*/ 0 w 4809985"/>
              <a:gd name="connsiteY0" fmla="*/ 1434175 h 2868350"/>
              <a:gd name="connsiteX1" fmla="*/ 1434175 w 4809985"/>
              <a:gd name="connsiteY1" fmla="*/ 0 h 2868350"/>
              <a:gd name="connsiteX2" fmla="*/ 4809985 w 4809985"/>
              <a:gd name="connsiteY2" fmla="*/ 0 h 2868350"/>
              <a:gd name="connsiteX3" fmla="*/ 4809985 w 4809985"/>
              <a:gd name="connsiteY3" fmla="*/ 2868350 h 2868350"/>
              <a:gd name="connsiteX4" fmla="*/ 1434175 w 4809985"/>
              <a:gd name="connsiteY4" fmla="*/ 2868350 h 2868350"/>
              <a:gd name="connsiteX5" fmla="*/ 0 w 4809985"/>
              <a:gd name="connsiteY5" fmla="*/ 1434175 h 28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985" h="2868350">
                <a:moveTo>
                  <a:pt x="0" y="1434175"/>
                </a:moveTo>
                <a:cubicBezTo>
                  <a:pt x="0" y="642102"/>
                  <a:pt x="642102" y="0"/>
                  <a:pt x="1434175" y="0"/>
                </a:cubicBezTo>
                <a:lnTo>
                  <a:pt x="4809985" y="0"/>
                </a:lnTo>
                <a:lnTo>
                  <a:pt x="4809985" y="2868350"/>
                </a:lnTo>
                <a:lnTo>
                  <a:pt x="1434175" y="2868350"/>
                </a:lnTo>
                <a:cubicBezTo>
                  <a:pt x="642102" y="2868350"/>
                  <a:pt x="0" y="2226248"/>
                  <a:pt x="0" y="1434175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803005" y="2640330"/>
            <a:ext cx="1647825" cy="1647825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696960" y="2534285"/>
            <a:ext cx="1859915" cy="1859915"/>
          </a:xfrm>
          <a:prstGeom prst="ellipse">
            <a:avLst/>
          </a:prstGeom>
          <a:noFill/>
          <a:ln w="57150">
            <a:solidFill>
              <a:srgbClr val="E8E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8" name="图片 77" descr="2028725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63128" y="3112770"/>
            <a:ext cx="703580" cy="703580"/>
          </a:xfrm>
          <a:prstGeom prst="rect">
            <a:avLst/>
          </a:prstGeom>
        </p:spPr>
      </p:pic>
      <p:pic>
        <p:nvPicPr>
          <p:cNvPr id="79" name="图片 78" descr="2028723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2108" y="3079750"/>
            <a:ext cx="769620" cy="769620"/>
          </a:xfrm>
          <a:prstGeom prst="rect">
            <a:avLst/>
          </a:prstGeom>
        </p:spPr>
      </p:pic>
      <p:pic>
        <p:nvPicPr>
          <p:cNvPr id="80" name="图片 79" descr="202872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573" y="3044190"/>
            <a:ext cx="769620" cy="769620"/>
          </a:xfrm>
          <a:prstGeom prst="rect">
            <a:avLst/>
          </a:prstGeom>
        </p:spPr>
      </p:pic>
      <p:sp>
        <p:nvSpPr>
          <p:cNvPr id="81" name="Text Box 81"/>
          <p:cNvSpPr txBox="1">
            <a:spLocks noChangeArrowheads="1"/>
          </p:cNvSpPr>
          <p:nvPr/>
        </p:nvSpPr>
        <p:spPr bwMode="auto">
          <a:xfrm>
            <a:off x="1288415" y="5024755"/>
            <a:ext cx="2453005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Echarts，Chart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.js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，D3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.js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，Recharts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2" name="Text Box 81"/>
          <p:cNvSpPr txBox="1">
            <a:spLocks noChangeArrowheads="1"/>
          </p:cNvSpPr>
          <p:nvPr/>
        </p:nvSpPr>
        <p:spPr bwMode="auto">
          <a:xfrm>
            <a:off x="1725295" y="471360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数据可视化</a:t>
            </a: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库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3" name="Text Box 81"/>
          <p:cNvSpPr txBox="1">
            <a:spLocks noChangeArrowheads="1"/>
          </p:cNvSpPr>
          <p:nvPr/>
        </p:nvSpPr>
        <p:spPr bwMode="auto">
          <a:xfrm>
            <a:off x="4881880" y="5024755"/>
            <a:ext cx="2453005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做项目的时候，会使用很多新技术或者框架，</a:t>
            </a:r>
            <a:r>
              <a:rPr lang="en-US" altLang="zh-CN" sz="1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AIGC</a:t>
            </a:r>
            <a:r>
              <a:rPr lang="zh-CN" altLang="en-US" sz="1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工具会是很好的入门老师。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4" name="Text Box 81"/>
          <p:cNvSpPr txBox="1">
            <a:spLocks noChangeArrowheads="1"/>
          </p:cNvSpPr>
          <p:nvPr/>
        </p:nvSpPr>
        <p:spPr bwMode="auto">
          <a:xfrm>
            <a:off x="5318760" y="471360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快速学习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5" name="Text Box 81"/>
          <p:cNvSpPr txBox="1">
            <a:spLocks noChangeArrowheads="1"/>
          </p:cNvSpPr>
          <p:nvPr/>
        </p:nvSpPr>
        <p:spPr bwMode="auto">
          <a:xfrm>
            <a:off x="8400415" y="5024755"/>
            <a:ext cx="2453005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不把后端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的错误留到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前端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6" name="Text Box 81"/>
          <p:cNvSpPr txBox="1">
            <a:spLocks noChangeArrowheads="1"/>
          </p:cNvSpPr>
          <p:nvPr/>
        </p:nvSpPr>
        <p:spPr bwMode="auto">
          <a:xfrm>
            <a:off x="8837295" y="471360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善用</a:t>
            </a: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测试文件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7" y="1535445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感谢您的</a:t>
            </a: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观看</a:t>
            </a: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/>
          <p:cNvSpPr txBox="1"/>
          <p:nvPr>
            <p:custDataLst>
              <p:tags r:id="rId2"/>
            </p:custDataLst>
          </p:nvPr>
        </p:nvSpPr>
        <p:spPr>
          <a:xfrm>
            <a:off x="7645400" y="3907790"/>
            <a:ext cx="4185920" cy="1568450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spAutoFit/>
          </a:bodyPr>
          <a:p>
            <a:pPr algn="dist">
              <a:defRPr/>
            </a:pPr>
            <a:r>
              <a:rPr lang="en-US" altLang="zh-CN" sz="9600" b="1" dirty="0">
                <a:ln w="76200">
                  <a:solidFill>
                    <a:srgbClr val="3F3F46"/>
                  </a:solidFill>
                </a:ln>
                <a:noFill/>
                <a:effectLst/>
                <a:latin typeface="汉仪粗简黑简" panose="00020600040101010101" charset="-122"/>
                <a:ea typeface="汉仪粗简黑简" panose="00020600040101010101" charset="-122"/>
              </a:rPr>
              <a:t>2023</a:t>
            </a:r>
            <a:endParaRPr lang="en-US" altLang="zh-CN" sz="8000" dirty="0">
              <a:ln w="28575">
                <a:solidFill>
                  <a:srgbClr val="3F3F46"/>
                </a:solidFill>
              </a:ln>
              <a:noFill/>
              <a:effectLst/>
              <a:latin typeface="汉仪超级战甲W" panose="00020600040101010101" charset="-122"/>
              <a:ea typeface="汉仪超级战甲W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77724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>
            <a:off x="120142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61607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204025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3"/>
          <p:cNvSpPr txBox="1"/>
          <p:nvPr>
            <p:custDataLst>
              <p:tags r:id="rId1"/>
            </p:custDataLst>
          </p:nvPr>
        </p:nvSpPr>
        <p:spPr>
          <a:xfrm>
            <a:off x="1672590" y="3042920"/>
            <a:ext cx="2847975" cy="1568450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vert="horz" wrap="square" rtlCol="0">
            <a:spAutoFit/>
          </a:bodyPr>
          <a:p>
            <a:pPr algn="dist">
              <a:defRPr/>
            </a:pPr>
            <a:r>
              <a:rPr lang="en-US" altLang="zh-CN" sz="9600" dirty="0">
                <a:ln w="76200">
                  <a:solidFill>
                    <a:srgbClr val="E8E2D6"/>
                  </a:solidFill>
                </a:ln>
                <a:noFill/>
                <a:effectLst/>
                <a:latin typeface="汉仪粗简黑简" panose="00020600040101010101" charset="-122"/>
                <a:ea typeface="汉仪粗简黑简" panose="00020600040101010101" charset="-122"/>
              </a:rPr>
              <a:t>目录</a:t>
            </a:r>
            <a:endParaRPr lang="en-US" altLang="zh-CN" sz="9600" dirty="0">
              <a:ln w="76200">
                <a:solidFill>
                  <a:srgbClr val="E8E2D6"/>
                </a:solidFill>
              </a:ln>
              <a:noFill/>
              <a:effectLst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4520248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CONTENTS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954396" y="1930969"/>
            <a:ext cx="4597205" cy="3182286"/>
            <a:chOff x="7078981" y="1824389"/>
            <a:chExt cx="4597205" cy="3182286"/>
          </a:xfrm>
        </p:grpSpPr>
        <p:sp>
          <p:nvSpPr>
            <p:cNvPr id="3" name="文本框 2"/>
            <p:cNvSpPr txBox="1"/>
            <p:nvPr/>
          </p:nvSpPr>
          <p:spPr>
            <a:xfrm>
              <a:off x="8285047" y="2175885"/>
              <a:ext cx="329531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项目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演示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274252" y="4221521"/>
              <a:ext cx="340193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经验与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建议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84167" y="3198561"/>
              <a:ext cx="29502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项目设计与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技术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078981" y="1824389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01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7078981" y="2847206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02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7078981" y="3870023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03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114747" y="2175859"/>
              <a:ext cx="0" cy="433711"/>
            </a:xfrm>
            <a:prstGeom prst="line">
              <a:avLst/>
            </a:prstGeom>
            <a:ln w="28575">
              <a:solidFill>
                <a:srgbClr val="E8E2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114747" y="3198676"/>
              <a:ext cx="0" cy="433711"/>
            </a:xfrm>
            <a:prstGeom prst="line">
              <a:avLst/>
            </a:prstGeom>
            <a:ln w="28575">
              <a:solidFill>
                <a:srgbClr val="E8E2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114747" y="4221493"/>
              <a:ext cx="0" cy="433711"/>
            </a:xfrm>
            <a:prstGeom prst="line">
              <a:avLst/>
            </a:prstGeom>
            <a:ln w="28575">
              <a:solidFill>
                <a:srgbClr val="E8E2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2232660" y="4637405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20248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01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43450" y="2752090"/>
            <a:ext cx="2703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演示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1125" y="3935428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项目的功能及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效果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功能、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效果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080" y="775335"/>
            <a:ext cx="7802880" cy="4298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3080" y="5027295"/>
            <a:ext cx="7802245" cy="1830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2718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功能、效果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---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词云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900" y="1186180"/>
            <a:ext cx="3838575" cy="3035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14420" y="2409825"/>
            <a:ext cx="4298950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3200" y="917575"/>
            <a:ext cx="4368800" cy="3435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4321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功能、效果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---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折线图、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散点图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39765" y="388620"/>
            <a:ext cx="4375150" cy="3435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5175" y="1003935"/>
            <a:ext cx="3575050" cy="2820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39765" y="3976370"/>
            <a:ext cx="5200650" cy="2747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76860" y="3903980"/>
            <a:ext cx="5380355" cy="2820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40157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功能、效果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---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饼图、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滚动屏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7615" y="1482725"/>
            <a:ext cx="4330700" cy="345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35040" y="1560830"/>
            <a:ext cx="37846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" name="图片 39" descr="2028727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9215" y="4712700"/>
            <a:ext cx="789207" cy="789207"/>
          </a:xfrm>
          <a:prstGeom prst="rect">
            <a:avLst/>
          </a:prstGeom>
        </p:spPr>
      </p:pic>
      <p:pic>
        <p:nvPicPr>
          <p:cNvPr id="41" name="图片 40" descr="2028723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585" y="3034636"/>
            <a:ext cx="789207" cy="78920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23564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结果（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insight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36" name="Text Box 81"/>
          <p:cNvSpPr txBox="1">
            <a:spLocks noChangeArrowheads="1"/>
          </p:cNvSpPr>
          <p:nvPr/>
        </p:nvSpPr>
        <p:spPr bwMode="auto">
          <a:xfrm>
            <a:off x="2333625" y="1424305"/>
            <a:ext cx="4972685" cy="120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通过分析问题的回答情况，我们发现大多数问题都得到了至少一个正确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  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答案的接受。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2320535" y="1054735"/>
            <a:ext cx="8237289" cy="49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1. 大多数问题得到了正确答案的接受：</a:t>
            </a:r>
            <a:endParaRPr lang="zh-CN" altLang="en-US" sz="20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39" name="图片 38" descr="2028725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9165" y="1424571"/>
            <a:ext cx="720979" cy="720979"/>
          </a:xfrm>
          <a:prstGeom prst="rect">
            <a:avLst/>
          </a:prstGeom>
        </p:spPr>
      </p:pic>
      <p:sp>
        <p:nvSpPr>
          <p:cNvPr id="9" name="Text Box 81"/>
          <p:cNvSpPr txBox="1">
            <a:spLocks noChangeArrowheads="1"/>
          </p:cNvSpPr>
          <p:nvPr/>
        </p:nvSpPr>
        <p:spPr bwMode="auto">
          <a:xfrm>
            <a:off x="2333625" y="3277235"/>
            <a:ext cx="5962650" cy="120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我们观察到2015年以后的问题回答数平均值和最大值之间的差距急剧缩小。这表明每个问题的回答数趋于平均分布，而不再出现极端的情况。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/>
        </p:nvSpPr>
        <p:spPr bwMode="auto">
          <a:xfrm>
            <a:off x="2333870" y="2871581"/>
            <a:ext cx="8237289" cy="49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2. 2015年以后问题回答数的平均值和最大值差距缩小：</a:t>
            </a:r>
            <a:endParaRPr lang="zh-CN" altLang="en-US" sz="16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2320290" y="5187315"/>
            <a:ext cx="5976620" cy="120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标签如"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string,arrays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"等经常与Java标签一起出现。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3" name="Text Box 81"/>
          <p:cNvSpPr txBox="1">
            <a:spLocks noChangeArrowheads="1"/>
          </p:cNvSpPr>
          <p:nvPr/>
        </p:nvSpPr>
        <p:spPr bwMode="auto">
          <a:xfrm>
            <a:off x="2333774" y="4688427"/>
            <a:ext cx="7746453" cy="49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3. 与Java基础语法和基础机制相关的问题居多：</a:t>
            </a:r>
            <a:endParaRPr lang="zh-CN" altLang="en-US" sz="2000" b="1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756015" y="1172845"/>
            <a:ext cx="3228975" cy="11036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756015" y="2795905"/>
            <a:ext cx="3228975" cy="1685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56015" y="4713605"/>
            <a:ext cx="1971675" cy="2001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20248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02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3035" y="2752090"/>
            <a:ext cx="490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项目设计与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技术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1125" y="3935428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SpringBoot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7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FULL_TEXT_BEAUTIFY_COPY_ID" val="1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FULL_TEXT_BEAUTIFY_COPY_ID" val="9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FULL_TEXT_BEAUTIFY_COPY_ID" val="3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PLACING_PICTURE_USER_VIEWPORT" val="{&quot;height&quot;:10792,&quot;width&quot;:8567}"/>
</p:tagLst>
</file>

<file path=ppt/tags/tag33.xml><?xml version="1.0" encoding="utf-8"?>
<p:tagLst xmlns:p="http://schemas.openxmlformats.org/presentationml/2006/main">
  <p:tag name="KSO_WM_BEAUTIFY_FLAG" val=""/>
  <p:tag name="KSO_WM_UNIT_PLACING_PICTURE_USER_VIEWPORT" val="{&quot;height&quot;:4910,&quot;width&quot;:5320}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FULL_TEXT_BEAUTIFY_COPY_ID" val="3"/>
</p:tagLst>
</file>

<file path=ppt/tags/tag40.xml><?xml version="1.0" encoding="utf-8"?>
<p:tagLst xmlns:p="http://schemas.openxmlformats.org/presentationml/2006/main">
  <p:tag name="KSO_WM_FULL_TEXT_BEAUTIFY_COPY_ID" val="9"/>
</p:tagLst>
</file>

<file path=ppt/tags/tag41.xml><?xml version="1.0" encoding="utf-8"?>
<p:tagLst xmlns:p="http://schemas.openxmlformats.org/presentationml/2006/main">
  <p:tag name="KSO_WM_FULL_TEXT_BEAUTIFY_COPY_ID" val="7"/>
</p:tagLst>
</file>

<file path=ppt/tags/tag42.xml><?xml version="1.0" encoding="utf-8"?>
<p:tagLst xmlns:p="http://schemas.openxmlformats.org/presentationml/2006/main">
  <p:tag name="KSO_WM_FULL_TEXT_BEAUTIFY_COPY_ID" val="3"/>
</p:tagLst>
</file>

<file path=ppt/tags/tag43.xml><?xml version="1.0" encoding="utf-8"?>
<p:tagLst xmlns:p="http://schemas.openxmlformats.org/presentationml/2006/main">
  <p:tag name="KSO_WPP_MARK_KEY" val="4174ca70-f772-465d-b836-c975cf202656"/>
  <p:tag name="COMMONDATA" val="eyJjb3VudCI6NSwiaGRpZCI6ImRlMzg2YWI4Mjk5ZTVlNmRmNzYyYjVlOGVlMDM4ODVlIiwidXNlckNvdW50Ijo1fQ=="/>
</p:tagLst>
</file>

<file path=ppt/tags/tag5.xml><?xml version="1.0" encoding="utf-8"?>
<p:tagLst xmlns:p="http://schemas.openxmlformats.org/presentationml/2006/main">
  <p:tag name="KSO_WM_FULL_TEXT_BEAUTIFY_COPY_ID" val="9"/>
</p:tagLst>
</file>

<file path=ppt/tags/tag6.xml><?xml version="1.0" encoding="utf-8"?>
<p:tagLst xmlns:p="http://schemas.openxmlformats.org/presentationml/2006/main">
  <p:tag name="KSO_WM_FULL_TEXT_BEAUTIFY_COPY_ID" val="9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演示</Application>
  <PresentationFormat>宽屏</PresentationFormat>
  <Paragraphs>175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汉仪粗简黑简</vt:lpstr>
      <vt:lpstr>汉仪超级战甲简</vt:lpstr>
      <vt:lpstr>等线</vt:lpstr>
      <vt:lpstr>Calibri</vt:lpstr>
      <vt:lpstr>微软雅黑</vt:lpstr>
      <vt:lpstr>汉仪超级战甲W</vt:lpstr>
      <vt:lpstr>Arial Unicode MS</vt:lpstr>
      <vt:lpstr>等线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</dc:creator>
  <cp:lastModifiedBy>零</cp:lastModifiedBy>
  <cp:revision>44</cp:revision>
  <dcterms:created xsi:type="dcterms:W3CDTF">2022-06-06T15:01:00Z</dcterms:created>
  <dcterms:modified xsi:type="dcterms:W3CDTF">2023-07-14T08:44:43Z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92165CFFC07B4212A2971E5342470248_12</vt:lpwstr>
  </property>
  <property fmtid="{D5CDD505-2E9C-101B-9397-08002B2CF9AE}" pid="4" name="KSOTemplateUUID">
    <vt:lpwstr>v1.0_mb_rxfvMYbCpUk4ET9bg4IS7g==</vt:lpwstr>
  </property>
</Properties>
</file>